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2" r:id="rId7"/>
    <p:sldId id="266" r:id="rId8"/>
    <p:sldId id="268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4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94A3-DDFD-4364-81DF-8306B1141CE3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B89-BF87-4243-8471-672D67538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05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94A3-DDFD-4364-81DF-8306B1141CE3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B89-BF87-4243-8471-672D67538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30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94A3-DDFD-4364-81DF-8306B1141CE3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B89-BF87-4243-8471-672D67538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91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94A3-DDFD-4364-81DF-8306B1141CE3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B89-BF87-4243-8471-672D67538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36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94A3-DDFD-4364-81DF-8306B1141CE3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B89-BF87-4243-8471-672D67538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51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94A3-DDFD-4364-81DF-8306B1141CE3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B89-BF87-4243-8471-672D67538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69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94A3-DDFD-4364-81DF-8306B1141CE3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B89-BF87-4243-8471-672D67538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03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94A3-DDFD-4364-81DF-8306B1141CE3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B89-BF87-4243-8471-672D67538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20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94A3-DDFD-4364-81DF-8306B1141CE3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B89-BF87-4243-8471-672D67538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88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94A3-DDFD-4364-81DF-8306B1141CE3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B89-BF87-4243-8471-672D67538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09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94A3-DDFD-4364-81DF-8306B1141CE3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B89-BF87-4243-8471-672D67538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08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C94A3-DDFD-4364-81DF-8306B1141CE3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8BB89-BF87-4243-8471-672D67538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69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2230" y="4038037"/>
            <a:ext cx="3830524" cy="2087424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pt-BR" sz="4200" b="1">
                <a:solidFill>
                  <a:schemeClr val="bg1"/>
                </a:solidFill>
              </a:rPr>
              <a:t>TÍTULO DO TRABALHO. </a:t>
            </a:r>
            <a:br>
              <a:rPr lang="pt-BR" sz="4200">
                <a:solidFill>
                  <a:schemeClr val="bg1"/>
                </a:solidFill>
              </a:rPr>
            </a:br>
            <a:endParaRPr lang="pt-BR" sz="420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07369" y="4038037"/>
            <a:ext cx="3762772" cy="2087426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pt-BR">
                <a:solidFill>
                  <a:schemeClr val="bg1"/>
                </a:solidFill>
              </a:rPr>
              <a:t>Autor¹, Autor²</a:t>
            </a:r>
            <a:endParaRPr lang="pt-BR" baseline="30000">
              <a:solidFill>
                <a:schemeClr val="bg1"/>
              </a:solidFill>
            </a:endParaRPr>
          </a:p>
          <a:p>
            <a:pPr algn="l"/>
            <a:endParaRPr lang="pt-BR" baseline="30000">
              <a:solidFill>
                <a:schemeClr val="bg1"/>
              </a:solidFill>
            </a:endParaRPr>
          </a:p>
          <a:p>
            <a:pPr algn="l"/>
            <a:r>
              <a:rPr lang="pt-BR">
                <a:solidFill>
                  <a:schemeClr val="bg1"/>
                </a:solidFill>
              </a:rPr>
              <a:t>1 Acadêmica ...., 2 Docente....</a:t>
            </a:r>
          </a:p>
          <a:p>
            <a:pPr algn="l"/>
            <a:endParaRPr lang="pt-BR">
              <a:solidFill>
                <a:schemeClr val="bg1"/>
              </a:solidFill>
            </a:endParaRPr>
          </a:p>
        </p:txBody>
      </p:sp>
      <p:pic>
        <p:nvPicPr>
          <p:cNvPr id="4" name="Figura1">
            <a:extLst>
              <a:ext uri="{FF2B5EF4-FFF2-40B4-BE49-F238E27FC236}">
                <a16:creationId xmlns:a16="http://schemas.microsoft.com/office/drawing/2014/main" id="{91FF8089-EA68-8A5A-A5FA-F5ADDC329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9974" y="1246939"/>
            <a:ext cx="8592527" cy="188950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830625"/>
            <a:ext cx="304800" cy="322326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630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6927" y="3399769"/>
            <a:ext cx="7980565" cy="775845"/>
          </a:xfrm>
        </p:spPr>
        <p:txBody>
          <a:bodyPr anchor="b">
            <a:normAutofit/>
          </a:bodyPr>
          <a:lstStyle/>
          <a:p>
            <a:r>
              <a:rPr lang="pt-BR" sz="3500">
                <a:solidFill>
                  <a:schemeClr val="tx2"/>
                </a:solidFill>
              </a:rPr>
              <a:t>RESUMO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5476" y="4458734"/>
            <a:ext cx="6872818" cy="221494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400" dirty="0">
                <a:solidFill>
                  <a:schemeClr val="tx2"/>
                </a:solidFill>
              </a:rPr>
              <a:t>O </a:t>
            </a:r>
            <a:r>
              <a:rPr lang="pt-BR" sz="1800" dirty="0">
                <a:solidFill>
                  <a:schemeClr val="tx2"/>
                </a:solidFill>
              </a:rPr>
              <a:t>resumo deve ser inserido aqui e não pode ultrapassar 300 palavras.</a:t>
            </a:r>
          </a:p>
          <a:p>
            <a:pPr>
              <a:lnSpc>
                <a:spcPct val="90000"/>
              </a:lnSpc>
            </a:pPr>
            <a:r>
              <a:rPr lang="pt-BR" sz="1800" dirty="0">
                <a:solidFill>
                  <a:schemeClr val="tx2"/>
                </a:solidFill>
              </a:rPr>
              <a:t>(Arial, tamanho 10, justificado, espaçamento simples)</a:t>
            </a:r>
          </a:p>
          <a:p>
            <a:pPr>
              <a:lnSpc>
                <a:spcPct val="90000"/>
              </a:lnSpc>
            </a:pPr>
            <a:r>
              <a:rPr lang="pt-BR" sz="1800" dirty="0">
                <a:solidFill>
                  <a:schemeClr val="tx2"/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pt-BR" sz="1800" dirty="0">
                <a:solidFill>
                  <a:schemeClr val="tx2"/>
                </a:solidFill>
              </a:rPr>
              <a:t>Palavras-chave: Palavra-chave 1; Palavra-chave 2; Palavra-chave 3...</a:t>
            </a:r>
          </a:p>
          <a:p>
            <a:pPr>
              <a:lnSpc>
                <a:spcPct val="90000"/>
              </a:lnSpc>
            </a:pPr>
            <a:r>
              <a:rPr lang="pt-BR" sz="1800" dirty="0">
                <a:solidFill>
                  <a:schemeClr val="tx2"/>
                </a:solidFill>
              </a:rPr>
              <a:t>(Arial, tamanho 10. Indicar até 5 palavras-chave)</a:t>
            </a:r>
          </a:p>
          <a:p>
            <a:pPr>
              <a:lnSpc>
                <a:spcPct val="90000"/>
              </a:lnSpc>
            </a:pPr>
            <a:endParaRPr lang="pt-BR" sz="4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4322879"/>
            <a:ext cx="253381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Figura1">
            <a:extLst>
              <a:ext uri="{FF2B5EF4-FFF2-40B4-BE49-F238E27FC236}">
                <a16:creationId xmlns:a16="http://schemas.microsoft.com/office/drawing/2014/main" id="{2F454ECB-9E67-887B-CAF3-C02B09FE6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51" y="-8036"/>
            <a:ext cx="9125763" cy="170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0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17234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introdução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67544" y="3000372"/>
            <a:ext cx="8219256" cy="2913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texto deve ser em tópicos, a apresentação deve ser breve. A introdução e a revisão de literatura deverão ser apresentadas como elemento textual único. Deverão ser breves e apresentar os objetivos coerentes com a proposta do estudo. No texto, citar as referências nos formatos: (Autor, Ano), (Autor e Autor, Ano), (Autor et al., Ano), ou seja, (BORDIN, 2000; MENDES e SOUZA, 2011; SILVA et al., 2011), sempre em ordem cronológica ascendente. A referência deve ser citada ao final de um período que expresse uma ideia completa. Quando os nomes dos autores forem parte integrante do texto, menciona-se a data da publicação citada entre parênteses, logo após o nome do autor, conforme exemplos: Ferreira (1999), Moura e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Bordin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(2011), Silva et al. (2011).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Figura1">
            <a:extLst>
              <a:ext uri="{FF2B5EF4-FFF2-40B4-BE49-F238E27FC236}">
                <a16:creationId xmlns:a16="http://schemas.microsoft.com/office/drawing/2014/main" id="{CB9492AE-C2BD-7766-0374-002699666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51" y="-8036"/>
            <a:ext cx="9125763" cy="170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23437"/>
            <a:ext cx="8229600" cy="1143000"/>
          </a:xfrm>
        </p:spPr>
        <p:txBody>
          <a:bodyPr/>
          <a:lstStyle/>
          <a:p>
            <a:r>
              <a:rPr lang="pt-BR" b="1" cap="all" dirty="0"/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2372" y="2924944"/>
            <a:ext cx="8219256" cy="2913187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pt-BR" dirty="0"/>
              <a:t>       Deverá apresentar todas as informações relativas à metodologia empregada, devidamente referenciada. Indicar os métodos empregados, a população estudada, a fonte de dados e os critérios de seleção, os quais devem ser descritos de forma objetiva e completa, devidamente referenciada para os métodos consagrados, incluindo os métodos estatísticos; fornecer referências e fazer uma breve descrição dos métodos que foram publicados, mas não são amplamente conhecidos; descrever os métodos novos ou substancialmente modificados, indicar as razões pelas quais se utilizam e avaliar as suas limitações. Descrever de maneira minuciosa metodologias que foram específicas do seu trabalho.</a:t>
            </a:r>
          </a:p>
          <a:p>
            <a:pPr algn="just">
              <a:buNone/>
            </a:pPr>
            <a:r>
              <a:rPr lang="pt-BR" dirty="0"/>
              <a:t>       Trabalhos que utilizaram seres humanos como objeto de estudo ou experimentação animal devem indicar no texto o número da aprovação pelos respectivos Comitês de Ética. </a:t>
            </a:r>
          </a:p>
          <a:p>
            <a:pPr algn="just">
              <a:buNone/>
            </a:pPr>
            <a:endParaRPr lang="pt-BR" dirty="0"/>
          </a:p>
        </p:txBody>
      </p:sp>
      <p:pic>
        <p:nvPicPr>
          <p:cNvPr id="5" name="Figura1">
            <a:extLst>
              <a:ext uri="{FF2B5EF4-FFF2-40B4-BE49-F238E27FC236}">
                <a16:creationId xmlns:a16="http://schemas.microsoft.com/office/drawing/2014/main" id="{813AABAD-DD41-E0AB-7AE6-B7600AB8E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51" y="-8036"/>
            <a:ext cx="9125763" cy="170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3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23437"/>
            <a:ext cx="8229600" cy="1143000"/>
          </a:xfrm>
        </p:spPr>
        <p:txBody>
          <a:bodyPr/>
          <a:lstStyle/>
          <a:p>
            <a:r>
              <a:rPr lang="pt-BR" b="1" cap="all" dirty="0"/>
              <a:t>Resultados e 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2372" y="2924944"/>
            <a:ext cx="8219256" cy="291318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dirty="0"/>
              <a:t>Neste item serão apresentados os resultados obtidos, os quais deverão ser comparados entre si e discutidos com trabalhos de referência na área. Apresentar os resultados em </a:t>
            </a:r>
            <a:r>
              <a:rPr lang="pt-BR" dirty="0" err="1"/>
              <a:t>sequência</a:t>
            </a:r>
            <a:r>
              <a:rPr lang="pt-BR" dirty="0"/>
              <a:t> lógica através de texto, quadros e figuras. Não repetir no texto todos os dados incluídos nos quadros ou figuras; realçar ou resumir apenas as observações importantes. </a:t>
            </a:r>
          </a:p>
          <a:p>
            <a:pPr algn="just"/>
            <a:r>
              <a:rPr lang="pt-BR" dirty="0"/>
              <a:t>Tabelas e figuras deverão estar com legenda objetiva e </a:t>
            </a:r>
            <a:r>
              <a:rPr lang="pt-BR" dirty="0" err="1"/>
              <a:t>autoexplicativa</a:t>
            </a:r>
            <a:r>
              <a:rPr lang="pt-BR" dirty="0"/>
              <a:t> e amarradas ao texto. Tabelas não devem apresentar linhas verticais secundárias. Devem-se evitar tabelas e/ou figuras com poucas informações, que podem ser facilmente substituídas por texto corrido.</a:t>
            </a:r>
          </a:p>
          <a:p>
            <a:pPr algn="just"/>
            <a:endParaRPr lang="pt-BR" dirty="0"/>
          </a:p>
        </p:txBody>
      </p:sp>
      <p:pic>
        <p:nvPicPr>
          <p:cNvPr id="5" name="Figura1">
            <a:extLst>
              <a:ext uri="{FF2B5EF4-FFF2-40B4-BE49-F238E27FC236}">
                <a16:creationId xmlns:a16="http://schemas.microsoft.com/office/drawing/2014/main" id="{2AB39285-666D-66FE-F857-F14057DF5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51" y="-8036"/>
            <a:ext cx="9125763" cy="170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3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23437"/>
            <a:ext cx="8229600" cy="1143000"/>
          </a:xfrm>
        </p:spPr>
        <p:txBody>
          <a:bodyPr/>
          <a:lstStyle/>
          <a:p>
            <a:r>
              <a:rPr lang="pt-BR" b="1" cap="all" dirty="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2372" y="2924944"/>
            <a:ext cx="8219256" cy="3312368"/>
          </a:xfrm>
        </p:spPr>
        <p:txBody>
          <a:bodyPr>
            <a:normAutofit/>
          </a:bodyPr>
          <a:lstStyle/>
          <a:p>
            <a:r>
              <a:rPr lang="pt-BR" dirty="0"/>
              <a:t>Deverá ser clara e objetiva, sendo apresentada com as principais contribuições do estudo. Relacionar as conclusões com os objetivos do estudo baseada nos resultados obtidos. Não utilizar referências nesta seção.</a:t>
            </a:r>
          </a:p>
          <a:p>
            <a:pPr algn="just"/>
            <a:endParaRPr lang="pt-BR" dirty="0"/>
          </a:p>
        </p:txBody>
      </p:sp>
      <p:pic>
        <p:nvPicPr>
          <p:cNvPr id="7" name="Figura1">
            <a:extLst>
              <a:ext uri="{FF2B5EF4-FFF2-40B4-BE49-F238E27FC236}">
                <a16:creationId xmlns:a16="http://schemas.microsoft.com/office/drawing/2014/main" id="{E12B3362-5B1E-8E29-867A-65CBEE1DC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51" y="-8036"/>
            <a:ext cx="9125763" cy="170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9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23437"/>
            <a:ext cx="8229600" cy="1143000"/>
          </a:xfrm>
        </p:spPr>
        <p:txBody>
          <a:bodyPr/>
          <a:lstStyle/>
          <a:p>
            <a:r>
              <a:rPr lang="en-GB" b="1" dirty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2372" y="2924944"/>
            <a:ext cx="8219256" cy="3096344"/>
          </a:xfrm>
        </p:spPr>
        <p:txBody>
          <a:bodyPr>
            <a:normAutofit fontScale="47500" lnSpcReduction="20000"/>
          </a:bodyPr>
          <a:lstStyle/>
          <a:p>
            <a:r>
              <a:rPr lang="pt-BR" dirty="0"/>
              <a:t>As referências deverão ser efetuadas conforme a Associação Brasileira de Normas Técnicas – ABNT (NBR 6023:2017), usar fonte Arial tamanho 12, alinhamento à esquerda. Devem ser apresentadas em:</a:t>
            </a:r>
          </a:p>
          <a:p>
            <a:pPr marL="0" indent="0">
              <a:buNone/>
            </a:pPr>
            <a:r>
              <a:rPr lang="pt-BR" dirty="0"/>
              <a:t>•	Ordem alfabética pelo sobrenome do autor e sem recuo na 3ª letra;</a:t>
            </a:r>
          </a:p>
          <a:p>
            <a:pPr marL="0" indent="0">
              <a:buNone/>
            </a:pPr>
            <a:r>
              <a:rPr lang="pt-BR" dirty="0"/>
              <a:t>•	Dois ou mais autores, separar por (;);</a:t>
            </a:r>
          </a:p>
          <a:p>
            <a:pPr marL="0" indent="0">
              <a:buNone/>
            </a:pPr>
            <a:r>
              <a:rPr lang="pt-BR" dirty="0"/>
              <a:t>•	Os títulos dos periódicos não devem ser abreviados;</a:t>
            </a:r>
          </a:p>
          <a:p>
            <a:pPr marL="0" indent="0">
              <a:buNone/>
            </a:pPr>
            <a:r>
              <a:rPr lang="pt-BR" dirty="0"/>
              <a:t>•	Após o terceiro autor utilizar et al. (não itálico);</a:t>
            </a:r>
          </a:p>
          <a:p>
            <a:pPr marL="0" indent="0">
              <a:buNone/>
            </a:pPr>
            <a:r>
              <a:rPr lang="pt-BR" dirty="0"/>
              <a:t>•	As referências devem ser alinhadas, somente à margem esquerda, inclusive da segunda linha em diante, de forma a se identificar individualmente cada documento. Devem ser digitadas em espaço simples e separadas entre si por uma linha em branco;</a:t>
            </a:r>
          </a:p>
          <a:p>
            <a:pPr marL="0" indent="0">
              <a:buNone/>
            </a:pPr>
            <a:r>
              <a:rPr lang="pt-BR" dirty="0"/>
              <a:t>•	O título da obra citada deve ser apresentado em negrito em caso de livros. Quando se tratar de periódico científico, deve ser utilizado negrito para o nome da revista.</a:t>
            </a:r>
          </a:p>
        </p:txBody>
      </p:sp>
      <p:pic>
        <p:nvPicPr>
          <p:cNvPr id="5" name="Figura1">
            <a:extLst>
              <a:ext uri="{FF2B5EF4-FFF2-40B4-BE49-F238E27FC236}">
                <a16:creationId xmlns:a16="http://schemas.microsoft.com/office/drawing/2014/main" id="{D23F0175-9335-ADF8-1C1A-7D19D99F6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51" y="-8036"/>
            <a:ext cx="9125763" cy="170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9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2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30" name="Oval 13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4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9F2103B-9DAE-2DEA-7B52-F08A129C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0" y="4018137"/>
            <a:ext cx="7627189" cy="2129586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pt-BR" sz="4200" dirty="0">
                <a:solidFill>
                  <a:schemeClr val="bg1"/>
                </a:solidFill>
              </a:rPr>
              <a:t>DÚVIDAS</a:t>
            </a:r>
            <a:br>
              <a:rPr lang="pt-BR" sz="4200" dirty="0">
                <a:solidFill>
                  <a:schemeClr val="bg1"/>
                </a:solidFill>
              </a:rPr>
            </a:br>
            <a:r>
              <a:rPr lang="pt-BR" sz="4200" dirty="0">
                <a:solidFill>
                  <a:schemeClr val="bg1"/>
                </a:solidFill>
              </a:rPr>
              <a:t>SUGESTÕES</a:t>
            </a:r>
          </a:p>
        </p:txBody>
      </p:sp>
      <p:pic>
        <p:nvPicPr>
          <p:cNvPr id="4" name="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CC3BC913-65F9-684B-BEA3-E7DB283E60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9" y="979731"/>
            <a:ext cx="8132299" cy="254134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830625"/>
            <a:ext cx="304800" cy="322326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7613133" y="4270841"/>
            <a:ext cx="1423414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278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664</Words>
  <Application>Microsoft Office PowerPoint</Application>
  <PresentationFormat>Apresentação na tela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do Office</vt:lpstr>
      <vt:lpstr>TÍTULO DO TRABALHO.  </vt:lpstr>
      <vt:lpstr>RESUMO</vt:lpstr>
      <vt:lpstr>Apresentação do PowerPoint</vt:lpstr>
      <vt:lpstr>metodologia</vt:lpstr>
      <vt:lpstr>Resultados e discussão</vt:lpstr>
      <vt:lpstr>CONCLUSÃO</vt:lpstr>
      <vt:lpstr>REFERÊNCIAS</vt:lpstr>
      <vt:lpstr>DÚVIDAS SUGESTÕES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PERFIL DE ESTUDANTES UNIVERSITÁRIOS USUÁRIOS DE METILFENIDATO, BAGÉ-RS.</dc:title>
  <dc:creator>hp</dc:creator>
  <cp:lastModifiedBy>Paula Silveira</cp:lastModifiedBy>
  <cp:revision>16</cp:revision>
  <dcterms:created xsi:type="dcterms:W3CDTF">2020-09-16T19:16:28Z</dcterms:created>
  <dcterms:modified xsi:type="dcterms:W3CDTF">2022-10-05T19:33:00Z</dcterms:modified>
</cp:coreProperties>
</file>